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hdphoto1.wdp" ContentType="image/vnd.ms-photo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</p:sldIdLst>
  <p:sldSz cx="24387175" cy="13717587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
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2"/>
          <a:stretch/>
        </p:blipFill>
        <p:spPr>
          <a:xfrm>
            <a:off x="4680" y="-13680"/>
            <a:ext cx="24381720" cy="13714560"/>
          </a:xfrm>
          <a:prstGeom prst="rect">
            <a:avLst/>
          </a:prstGeom>
          <a:ln w="0">
            <a:noFill/>
          </a:ln>
        </p:spPr>
      </p:pic>
      <p:pic>
        <p:nvPicPr>
          <p:cNvPr id="1" name="Picture 14" descr=""/>
          <p:cNvPicPr/>
          <p:nvPr/>
        </p:nvPicPr>
        <p:blipFill>
          <a:blip r:embed="rId3"/>
          <a:stretch/>
        </p:blipFill>
        <p:spPr>
          <a:xfrm>
            <a:off x="18825120" y="10866960"/>
            <a:ext cx="5561280" cy="283392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 rot="5400000">
            <a:off x="11785680" y="-9366480"/>
            <a:ext cx="743760" cy="21961800"/>
          </a:xfrm>
          <a:prstGeom prst="rect">
            <a:avLst/>
          </a:prstGeom>
          <a:solidFill>
            <a:srgbClr val="17ac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1" name="Picture 12" descr=""/>
          <p:cNvPicPr/>
          <p:nvPr/>
        </p:nvPicPr>
        <p:blipFill>
          <a:blip r:embed="rId2"/>
          <a:stretch/>
        </p:blipFill>
        <p:spPr>
          <a:xfrm>
            <a:off x="18827280" y="10883880"/>
            <a:ext cx="5559120" cy="2832840"/>
          </a:xfrm>
          <a:prstGeom prst="rect">
            <a:avLst/>
          </a:prstGeom>
          <a:ln w="0"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2" descr=""/>
          <p:cNvPicPr/>
          <p:nvPr/>
        </p:nvPicPr>
        <p:blipFill>
          <a:blip r:embed="rId2"/>
          <a:stretch/>
        </p:blipFill>
        <p:spPr>
          <a:xfrm>
            <a:off x="0" y="0"/>
            <a:ext cx="24386040" cy="13716720"/>
          </a:xfrm>
          <a:prstGeom prst="rect">
            <a:avLst/>
          </a:prstGeom>
          <a:ln w="0">
            <a:noFill/>
          </a:ln>
        </p:spPr>
      </p:pic>
      <p:pic>
        <p:nvPicPr>
          <p:cNvPr id="81" name="Picture 5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/>
        </p:blipFill>
        <p:spPr>
          <a:xfrm rot="231000">
            <a:off x="17954280" y="9666360"/>
            <a:ext cx="2374920" cy="1130040"/>
          </a:xfrm>
          <a:prstGeom prst="rect">
            <a:avLst/>
          </a:prstGeom>
          <a:ln w="0">
            <a:noFill/>
          </a:ln>
        </p:spPr>
      </p:pic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hyperlink" Target="https://www.geeksforgeeks.org/functional-programming-in-java-with-examples/" TargetMode="External"/><Relationship Id="rId2" Type="http://schemas.openxmlformats.org/officeDocument/2006/relationships/hyperlink" Target="https://www.geeksforgeeks.org/functional-programming-in-java-with-examples/" TargetMode="External"/><Relationship Id="rId3" Type="http://schemas.openxmlformats.org/officeDocument/2006/relationships/hyperlink" Target="http://tutorials.jenkov.com/java-functional-programming/index.html" TargetMode="External"/><Relationship Id="rId4" Type="http://schemas.openxmlformats.org/officeDocument/2006/relationships/hyperlink" Target="http://tutorials.jenkov.com/java-functional-programming/index.html" TargetMode="External"/><Relationship Id="rId5" Type="http://schemas.openxmlformats.org/officeDocument/2006/relationships/hyperlink" Target="http://tutorials.jenkov.com/java/lambda-expressions.html" TargetMode="External"/><Relationship Id="rId6" Type="http://schemas.openxmlformats.org/officeDocument/2006/relationships/hyperlink" Target="http://tutorials.jenkov.com/java/lambda-expressions.html" TargetMode="External"/><Relationship Id="rId7" Type="http://schemas.openxmlformats.org/officeDocument/2006/relationships/hyperlink" Target="http://www.java2s.com/Tutorials/Java/Java_Lambda/index.htm" TargetMode="External"/><Relationship Id="rId8" Type="http://schemas.openxmlformats.org/officeDocument/2006/relationships/hyperlink" Target="http://www.java2s.com/Tutorials/Java/Java_Lambda/index.htm" TargetMode="External"/><Relationship Id="rId9" Type="http://schemas.openxmlformats.org/officeDocument/2006/relationships/hyperlink" Target="https://www.geeksforgeeks.org/functional-interfaces-java/" TargetMode="External"/><Relationship Id="rId10" Type="http://schemas.openxmlformats.org/officeDocument/2006/relationships/hyperlink" Target="https://www.geeksforgeeks.org/functional-interfaces-java/" TargetMode="External"/><Relationship Id="rId11" Type="http://schemas.openxmlformats.org/officeDocument/2006/relationships/hyperlink" Target="https://www.javatpoint.com/java-8-method-reference" TargetMode="External"/><Relationship Id="rId12" Type="http://schemas.openxmlformats.org/officeDocument/2006/relationships/hyperlink" Target="https://www.javatpoint.com/java-8-method-reference" TargetMode="External"/><Relationship Id="rId13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1752480" y="2250360"/>
            <a:ext cx="11664360" cy="770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11800" spc="-1" strike="noStrike">
                <a:solidFill>
                  <a:srgbClr val="ffffff"/>
                </a:solidFill>
                <a:latin typeface="Century Gothic"/>
              </a:rPr>
              <a:t>Функционално програмиране</a:t>
            </a:r>
            <a:endParaRPr b="0" lang="en-US" sz="11800" spc="-1" strike="noStrike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1752480" y="10171080"/>
            <a:ext cx="849564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Функции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Функции в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java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1178640" y="4010040"/>
            <a:ext cx="21924000" cy="14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Function&lt;T, R&gt;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е интерфейс, който приема параметър от тип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T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 връща стойност от тип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R;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Извиква се с </a:t>
            </a: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.apply()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63" name="CustomShape 4"/>
          <p:cNvSpPr/>
          <p:nvPr/>
        </p:nvSpPr>
        <p:spPr>
          <a:xfrm>
            <a:off x="1192680" y="6337080"/>
            <a:ext cx="11923920" cy="60156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Function&lt;Integer, String&gt; func = n -&gt; n.toString();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64" name="CustomShape 5"/>
          <p:cNvSpPr/>
          <p:nvPr/>
        </p:nvSpPr>
        <p:spPr>
          <a:xfrm>
            <a:off x="3730680" y="7260120"/>
            <a:ext cx="2413800" cy="665640"/>
          </a:xfrm>
          <a:prstGeom prst="wedgeRoundRectCallout">
            <a:avLst>
              <a:gd name="adj1" fmla="val 34819"/>
              <a:gd name="adj2" fmla="val -113402"/>
              <a:gd name="adj3" fmla="val 16667"/>
            </a:avLst>
          </a:prstGeom>
          <a:solidFill>
            <a:srgbClr val="f0f4fa"/>
          </a:solidFill>
          <a:ln w="19050"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Output type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65" name="CustomShape 6"/>
          <p:cNvSpPr/>
          <p:nvPr/>
        </p:nvSpPr>
        <p:spPr>
          <a:xfrm>
            <a:off x="1292400" y="7277760"/>
            <a:ext cx="2228040" cy="665640"/>
          </a:xfrm>
          <a:prstGeom prst="wedgeRoundRectCallout">
            <a:avLst>
              <a:gd name="adj1" fmla="val 63955"/>
              <a:gd name="adj2" fmla="val -121134"/>
              <a:gd name="adj3" fmla="val 16667"/>
            </a:avLst>
          </a:prstGeom>
          <a:solidFill>
            <a:srgbClr val="f0f4fa"/>
          </a:solidFill>
          <a:ln w="19050"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Input type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66" name="CustomShape 7"/>
          <p:cNvSpPr/>
          <p:nvPr/>
        </p:nvSpPr>
        <p:spPr>
          <a:xfrm>
            <a:off x="6564240" y="7260120"/>
            <a:ext cx="1485360" cy="665640"/>
          </a:xfrm>
          <a:prstGeom prst="wedgeRoundRectCallout">
            <a:avLst>
              <a:gd name="adj1" fmla="val 8485"/>
              <a:gd name="adj2" fmla="val -117268"/>
              <a:gd name="adj3" fmla="val 16667"/>
            </a:avLst>
          </a:prstGeom>
          <a:solidFill>
            <a:srgbClr val="f0f4fa"/>
          </a:solidFill>
          <a:ln w="19050"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Name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67" name="CustomShape 8"/>
          <p:cNvSpPr/>
          <p:nvPr/>
        </p:nvSpPr>
        <p:spPr>
          <a:xfrm flipV="1" rot="16200000">
            <a:off x="10474920" y="4039560"/>
            <a:ext cx="317160" cy="4247640"/>
          </a:xfrm>
          <a:prstGeom prst="rightBrace">
            <a:avLst>
              <a:gd name="adj1" fmla="val 62577"/>
              <a:gd name="adj2" fmla="val 50000"/>
            </a:avLst>
          </a:prstGeom>
          <a:solidFill>
            <a:srgbClr val="f0f4fa"/>
          </a:solidFill>
          <a:ln w="25400">
            <a:solidFill>
              <a:srgbClr val="5b9b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8" name="CustomShape 9"/>
          <p:cNvSpPr/>
          <p:nvPr/>
        </p:nvSpPr>
        <p:spPr>
          <a:xfrm>
            <a:off x="8727120" y="5105160"/>
            <a:ext cx="3810960" cy="665640"/>
          </a:xfrm>
          <a:prstGeom prst="wedgeRoundRectCallout">
            <a:avLst>
              <a:gd name="adj1" fmla="val -17727"/>
              <a:gd name="adj2" fmla="val 52971"/>
              <a:gd name="adj3" fmla="val 16667"/>
            </a:avLst>
          </a:prstGeom>
          <a:solidFill>
            <a:srgbClr val="f0f4fa"/>
          </a:solidFill>
          <a:ln w="19050">
            <a:solidFill>
              <a:srgbClr val="17aca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Lambda Expressions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69" name="CustomShape 10"/>
          <p:cNvSpPr/>
          <p:nvPr/>
        </p:nvSpPr>
        <p:spPr>
          <a:xfrm>
            <a:off x="6564240" y="8080920"/>
            <a:ext cx="3092760" cy="662760"/>
          </a:xfrm>
          <a:prstGeom prst="wedgeRoundRectCallout">
            <a:avLst>
              <a:gd name="adj1" fmla="val 24611"/>
              <a:gd name="adj2" fmla="val -249224"/>
              <a:gd name="adj3" fmla="val 16667"/>
            </a:avLst>
          </a:prstGeom>
          <a:solidFill>
            <a:srgbClr val="f0f4fa"/>
          </a:solidFill>
          <a:ln w="19050"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Input parameter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0" name="CustomShape 11"/>
          <p:cNvSpPr/>
          <p:nvPr/>
        </p:nvSpPr>
        <p:spPr>
          <a:xfrm>
            <a:off x="10107720" y="8080920"/>
            <a:ext cx="3347640" cy="662760"/>
          </a:xfrm>
          <a:prstGeom prst="wedgeRoundRectCallout">
            <a:avLst>
              <a:gd name="adj1" fmla="val -23663"/>
              <a:gd name="adj2" fmla="val -245343"/>
              <a:gd name="adj3" fmla="val 16667"/>
            </a:avLst>
          </a:prstGeom>
          <a:solidFill>
            <a:srgbClr val="f0f4fa"/>
          </a:solidFill>
          <a:ln w="19050"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Return expression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1" name="CustomShape 12"/>
          <p:cNvSpPr/>
          <p:nvPr/>
        </p:nvSpPr>
        <p:spPr>
          <a:xfrm>
            <a:off x="1175760" y="9506880"/>
            <a:ext cx="13825440" cy="16246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Function&lt;Integer, Integer&gt; increment = number -&gt; number + 1;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a = increment.apply(5);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b = increment.apply(a);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1" dur="indefinite" restart="never" nodeType="tmRoot">
          <p:childTnLst>
            <p:seq>
              <p:cTn id="62" dur="indefinite" nodeType="mainSeq">
                <p:childTnLst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Функции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Задача 2 - ДДС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74" name="CustomShape 3"/>
          <p:cNvSpPr/>
          <p:nvPr/>
        </p:nvSpPr>
        <p:spPr>
          <a:xfrm>
            <a:off x="1178640" y="4010040"/>
            <a:ext cx="21924000" cy="142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прочетат числа от конзолата, които ще репрезентират цени;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отпечатат в конзолата цените с добавен ДДС.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75" name="CustomShape 4"/>
          <p:cNvSpPr/>
          <p:nvPr/>
        </p:nvSpPr>
        <p:spPr>
          <a:xfrm>
            <a:off x="8547840" y="7627320"/>
            <a:ext cx="6048000" cy="6015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5, 10, 15, 20, 63, 85, 128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6" name="CustomShape 5"/>
          <p:cNvSpPr/>
          <p:nvPr/>
        </p:nvSpPr>
        <p:spPr>
          <a:xfrm>
            <a:off x="7945200" y="9120240"/>
            <a:ext cx="7253280" cy="6015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6, 12, 18, 24, 75.6, 102, 153.6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7" name="CustomShape 6"/>
          <p:cNvSpPr/>
          <p:nvPr/>
        </p:nvSpPr>
        <p:spPr>
          <a:xfrm rot="16200000">
            <a:off x="11229120" y="8411400"/>
            <a:ext cx="685080" cy="534240"/>
          </a:xfrm>
          <a:prstGeom prst="leftArrow">
            <a:avLst>
              <a:gd name="adj1" fmla="val 50000"/>
              <a:gd name="adj2" fmla="val 44685"/>
            </a:avLst>
          </a:prstGeom>
          <a:solidFill>
            <a:srgbClr val="17aca9"/>
          </a:solidFill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7" dur="indefinite" restart="never" nodeType="tmRoot">
          <p:childTnLst>
            <p:seq>
              <p:cTn id="88" dur="indefinite" nodeType="mainSeq">
                <p:childTnLst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1752480" y="10171080"/>
            <a:ext cx="1267236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III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Други функции в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java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Други функции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Consumer&lt;T&gt;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81" name="CustomShape 3"/>
          <p:cNvSpPr/>
          <p:nvPr/>
        </p:nvSpPr>
        <p:spPr>
          <a:xfrm>
            <a:off x="1178640" y="4010040"/>
            <a:ext cx="21924000" cy="208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void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интерфейс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Приема един параметър;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Извиква се с </a:t>
            </a:r>
            <a:r>
              <a:rPr b="1" lang="bg-BG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accept()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82" name="CustomShape 4"/>
          <p:cNvSpPr/>
          <p:nvPr/>
        </p:nvSpPr>
        <p:spPr>
          <a:xfrm>
            <a:off x="8305200" y="3977640"/>
            <a:ext cx="15066000" cy="16246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Consumer&lt;String&gt; print = message -&gt; System.out.print(message);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print.accept("pesho");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print.accept(String.valueOf(5));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83" name="CustomShape 5"/>
          <p:cNvSpPr/>
          <p:nvPr/>
        </p:nvSpPr>
        <p:spPr>
          <a:xfrm>
            <a:off x="1176480" y="720504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Supplier&lt;T&gt;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84" name="CustomShape 6"/>
          <p:cNvSpPr/>
          <p:nvPr/>
        </p:nvSpPr>
        <p:spPr>
          <a:xfrm>
            <a:off x="1178640" y="8676720"/>
            <a:ext cx="21924000" cy="208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Не приема </a:t>
            </a:r>
            <a:br/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входни параметри;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Извиква се с </a:t>
            </a:r>
            <a:r>
              <a:rPr b="1" lang="bg-BG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get()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85" name="CustomShape 7"/>
          <p:cNvSpPr/>
          <p:nvPr/>
        </p:nvSpPr>
        <p:spPr>
          <a:xfrm>
            <a:off x="8305200" y="8644320"/>
            <a:ext cx="15066000" cy="11131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Supplier&lt;Integer&gt; genRandomInt = () -&gt; new Random().nextInt(51);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rnd = generateRandomInt.get();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Други функции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Задача 3 - Зарове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1178640" y="4010040"/>
            <a:ext cx="21924000" cy="269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създаде програма, която да отпечатва четири от възможните комбинации при използването на два зара.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Възможни резултати: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8953200" y="5626440"/>
            <a:ext cx="761400" cy="21362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2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12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5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3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90" name="CustomShape 5"/>
          <p:cNvSpPr/>
          <p:nvPr/>
        </p:nvSpPr>
        <p:spPr>
          <a:xfrm>
            <a:off x="6369120" y="5636160"/>
            <a:ext cx="761400" cy="21362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11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6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5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5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8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7661160" y="5636160"/>
            <a:ext cx="761400" cy="21362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6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8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2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7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9" dur="indefinite" restart="never" nodeType="tmRoot">
          <p:childTnLst>
            <p:seq>
              <p:cTn id="100" dur="indefinite" nodeType="mainSeq">
                <p:childTnLst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Други функции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Predicate&lt;T&gt;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1178640" y="4010040"/>
            <a:ext cx="21924000" cy="208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Приема един параметър;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Връща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boolean;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Извиква се с </a:t>
            </a:r>
            <a:r>
              <a:rPr b="1" lang="bg-BG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test()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95" name="CustomShape 4"/>
          <p:cNvSpPr/>
          <p:nvPr/>
        </p:nvSpPr>
        <p:spPr>
          <a:xfrm>
            <a:off x="9241200" y="4242600"/>
            <a:ext cx="14129640" cy="11131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Predicate&lt;Integer&gt; isEven = number -&gt; number % 2 == 0;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System.out.println(isEven.test(6));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//true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96" name="CustomShape 5"/>
          <p:cNvSpPr/>
          <p:nvPr/>
        </p:nvSpPr>
        <p:spPr>
          <a:xfrm>
            <a:off x="1176480" y="720504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UnaryOperator&lt;T&gt;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97" name="CustomShape 6"/>
          <p:cNvSpPr/>
          <p:nvPr/>
        </p:nvSpPr>
        <p:spPr>
          <a:xfrm>
            <a:off x="1178640" y="8676720"/>
            <a:ext cx="21924000" cy="2286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Приема един параметър;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Връща резултат със </a:t>
            </a:r>
            <a:br/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същия тип като параметъра;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Извиква се с </a:t>
            </a:r>
            <a:r>
              <a:rPr b="1" lang="bg-BG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apply()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98" name="CustomShape 7"/>
          <p:cNvSpPr/>
          <p:nvPr/>
        </p:nvSpPr>
        <p:spPr>
          <a:xfrm>
            <a:off x="9241200" y="9256680"/>
            <a:ext cx="14129640" cy="11131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UnaryOperator&lt;String&gt; toUpper = x -&gt; x.toUpperCase();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System.out.println(toUpper.apply(“five”));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//FIVE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Други функции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Задача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4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 – Брой на думите, започващи с главна буква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01" name="CustomShape 3"/>
          <p:cNvSpPr/>
          <p:nvPr/>
        </p:nvSpPr>
        <p:spPr>
          <a:xfrm>
            <a:off x="1178640" y="4010040"/>
            <a:ext cx="21924000" cy="140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Да се прочете изречение от конзолата;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Да се отпечатат думите, зпочващи с главна буква.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2" name="CustomShape 4"/>
          <p:cNvSpPr/>
          <p:nvPr/>
        </p:nvSpPr>
        <p:spPr>
          <a:xfrm>
            <a:off x="6625080" y="6516360"/>
            <a:ext cx="11028960" cy="60156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The following example shows how to use Predicate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03" name="CustomShape 5"/>
          <p:cNvSpPr/>
          <p:nvPr/>
        </p:nvSpPr>
        <p:spPr>
          <a:xfrm>
            <a:off x="11024640" y="8948880"/>
            <a:ext cx="2264760" cy="11131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The</a:t>
            </a:r>
            <a:endParaRPr b="0" lang="en-US" sz="3200" spc="-1" strike="noStrike">
              <a:latin typeface="Arial"/>
            </a:endParaRPr>
          </a:p>
          <a:p>
            <a:pPr algn="ctr"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Predicate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04" name="CustomShape 6"/>
          <p:cNvSpPr/>
          <p:nvPr/>
        </p:nvSpPr>
        <p:spPr>
          <a:xfrm>
            <a:off x="11869920" y="7483680"/>
            <a:ext cx="539280" cy="11062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0f4fa"/>
          </a:solidFill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09" dur="indefinite" restart="never" nodeType="tmRoot">
          <p:childTnLst>
            <p:seq>
              <p:cTn id="110" dur="indefinite" nodeType="mainSeq"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Други функции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Задача 5 – ДДС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v2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07" name="CustomShape 3"/>
          <p:cNvSpPr/>
          <p:nvPr/>
        </p:nvSpPr>
        <p:spPr>
          <a:xfrm>
            <a:off x="1178640" y="4010040"/>
            <a:ext cx="21924000" cy="68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редактира задача 2 като за целта се използва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UnaryOperator.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8" name="CustomShape 4"/>
          <p:cNvSpPr/>
          <p:nvPr/>
        </p:nvSpPr>
        <p:spPr>
          <a:xfrm>
            <a:off x="8809200" y="6498720"/>
            <a:ext cx="6048000" cy="6015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5, 10, 15, 20, 63, 85, 128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09" name="CustomShape 5"/>
          <p:cNvSpPr/>
          <p:nvPr/>
        </p:nvSpPr>
        <p:spPr>
          <a:xfrm>
            <a:off x="8206560" y="7991640"/>
            <a:ext cx="7253280" cy="6015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6, 12, 18, 24, 75.6, 102, 153.6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10" name="CustomShape 6"/>
          <p:cNvSpPr/>
          <p:nvPr/>
        </p:nvSpPr>
        <p:spPr>
          <a:xfrm rot="16200000">
            <a:off x="11490480" y="7283160"/>
            <a:ext cx="685080" cy="534240"/>
          </a:xfrm>
          <a:prstGeom prst="leftArrow">
            <a:avLst>
              <a:gd name="adj1" fmla="val 50000"/>
              <a:gd name="adj2" fmla="val 44685"/>
            </a:avLst>
          </a:prstGeom>
          <a:solidFill>
            <a:srgbClr val="17aca9"/>
          </a:solidFill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7" dur="indefinite" restart="never" nodeType="tmRoot">
          <p:childTnLst>
            <p:seq>
              <p:cTn id="118" dur="indefinite" nodeType="mainSeq">
                <p:childTnLst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Други функции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BiFunction&lt;T, U, R&gt;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13" name="CustomShape 3"/>
          <p:cNvSpPr/>
          <p:nvPr/>
        </p:nvSpPr>
        <p:spPr>
          <a:xfrm>
            <a:off x="1178640" y="4010040"/>
            <a:ext cx="21924000" cy="135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Подобен на на </a:t>
            </a: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Function&lt;T, R&gt;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Приема 2 параметъра от типове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T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 U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 връща резултат от тип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R.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14" name="CustomShape 4"/>
          <p:cNvSpPr/>
          <p:nvPr/>
        </p:nvSpPr>
        <p:spPr>
          <a:xfrm>
            <a:off x="9817200" y="2400480"/>
            <a:ext cx="14129640" cy="11131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BiFunction &lt;Integer, Integer, String&gt; sum =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(x, y) -&gt; "The sum of " + x + " and " + y + " is " + (x + y);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15" name="CustomShape 5"/>
          <p:cNvSpPr/>
          <p:nvPr/>
        </p:nvSpPr>
        <p:spPr>
          <a:xfrm>
            <a:off x="1176480" y="597708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BiConsumer&lt;T, U&gt;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16" name="CustomShape 6"/>
          <p:cNvSpPr/>
          <p:nvPr/>
        </p:nvSpPr>
        <p:spPr>
          <a:xfrm>
            <a:off x="1178640" y="7448760"/>
            <a:ext cx="21924000" cy="122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Подобен на на </a:t>
            </a: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Consumer&lt;T&gt;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Приема 2 параметъра от типове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T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 U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и не връща резултат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17" name="CustomShape 7"/>
          <p:cNvSpPr/>
          <p:nvPr/>
        </p:nvSpPr>
        <p:spPr>
          <a:xfrm>
            <a:off x="7801200" y="5851800"/>
            <a:ext cx="16146000" cy="11131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BiConsumer&lt;Integer, Integer&gt; sum = (x, y) -&gt; {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System.out.println("The sum of " + x + " and " + y + " is " + (x + y);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18" name="CustomShape 8"/>
          <p:cNvSpPr/>
          <p:nvPr/>
        </p:nvSpPr>
        <p:spPr>
          <a:xfrm>
            <a:off x="1159920" y="938448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BiPredicate&lt;T, U&gt;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19" name="CustomShape 9"/>
          <p:cNvSpPr/>
          <p:nvPr/>
        </p:nvSpPr>
        <p:spPr>
          <a:xfrm>
            <a:off x="1162080" y="10856160"/>
            <a:ext cx="21924000" cy="122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Подобен на на </a:t>
            </a:r>
            <a:r>
              <a:rPr b="1" lang="en-US" sz="3600" spc="-1" strike="noStrike">
                <a:solidFill>
                  <a:srgbClr val="24274c"/>
                </a:solidFill>
                <a:latin typeface="Century Gothic"/>
              </a:rPr>
              <a:t>Predicate&lt;T&gt;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Приема 2 параметъра от типове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T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 U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и връща резултат от тип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boolean.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20" name="CustomShape 10"/>
          <p:cNvSpPr/>
          <p:nvPr/>
        </p:nvSpPr>
        <p:spPr>
          <a:xfrm>
            <a:off x="9817200" y="9252720"/>
            <a:ext cx="14129640" cy="11131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s-E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BiPredicate&lt;Integer, Integer&gt; bi = (x, y) -&gt; x == y;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System.out.println(bi.test(2, 3));  //False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Други функции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java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Задача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6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 – Сбор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23" name="CustomShape 3"/>
          <p:cNvSpPr/>
          <p:nvPr/>
        </p:nvSpPr>
        <p:spPr>
          <a:xfrm>
            <a:off x="1178640" y="4010040"/>
            <a:ext cx="21924000" cy="68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прочете поредица от числа от конзолата;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открие техния сбор с помощта на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BiFunction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и да се отпечата.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24" name="CustomShape 4"/>
          <p:cNvSpPr/>
          <p:nvPr/>
        </p:nvSpPr>
        <p:spPr>
          <a:xfrm>
            <a:off x="11208960" y="9580680"/>
            <a:ext cx="1896480" cy="60156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41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25" name="CustomShape 5"/>
          <p:cNvSpPr/>
          <p:nvPr/>
        </p:nvSpPr>
        <p:spPr>
          <a:xfrm>
            <a:off x="8782920" y="6360480"/>
            <a:ext cx="6748560" cy="60120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4, 2, 1, 3, 5, 7, 1, 4, 2, 12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26" name="CustomShape 6"/>
          <p:cNvSpPr/>
          <p:nvPr/>
        </p:nvSpPr>
        <p:spPr>
          <a:xfrm>
            <a:off x="11797560" y="7434720"/>
            <a:ext cx="719280" cy="165636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0f4fa"/>
          </a:solidFill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29" dur="indefinite" restart="never" nodeType="tmRoot">
          <p:childTnLst>
            <p:seq>
              <p:cTn id="130" dur="indefinite" nodeType="mainSeq">
                <p:childTnLst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Функционално програмиране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176480" y="4122360"/>
            <a:ext cx="21961800" cy="568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Стил в програмирането;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Целта е кода да бъде по-сбит, по-малко сложен, по-предвидим и по-лесен за тестване;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Използва концепциите за чисти функции/методи (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pure functions/methods),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неизменимо състояние (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immutable state)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и пр.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1752480" y="10171080"/>
            <a:ext cx="1958544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IV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Функционални интерфейси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Функционални интерфейси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Функционални интерфейси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1178640" y="4010040"/>
            <a:ext cx="21924000" cy="450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Съдържат само един абстрактен метод;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Нямат ограничение за статични и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default-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ни методи;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Тяхна инстанция може да бъде репрезентирана от ламбда израз;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Добра практика е да се анотират с </a:t>
            </a:r>
            <a:r>
              <a:rPr b="0" lang="en-GB" sz="3600" spc="-1" strike="noStrike">
                <a:solidFill>
                  <a:srgbClr val="24274c"/>
                </a:solidFill>
                <a:latin typeface="Century Gothic"/>
              </a:rPr>
              <a:t>@FunctionalInterface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Function&lt;T, R&gt;, Consumer&lt;T&gt;, Predicate&lt;T&gt;, BiFinction&lt;T, U, R&gt;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и др. са пример за функционални интерфейси.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31" name="CustomShape 4"/>
          <p:cNvSpPr/>
          <p:nvPr/>
        </p:nvSpPr>
        <p:spPr>
          <a:xfrm>
            <a:off x="1176480" y="8518680"/>
            <a:ext cx="10034640" cy="252720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@FunctionalInterface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interface BiFunction&lt;T, U, R&gt;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 apply(T t, U u);  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.......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 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9" dur="indefinite" restart="never" nodeType="tmRoot">
          <p:childTnLst>
            <p:seq>
              <p:cTn id="140" dur="indefinite" nodeType="mainSeq">
                <p:childTnLst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Функционални интерфейси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Функционални интерфейси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1176480" y="3977640"/>
            <a:ext cx="17713080" cy="740160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@FunctionalInterface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interface Square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calculate(int x);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class Test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static void main(String args[])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a = 5;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Square s = (int x) -&gt; x * x;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ans = s.calculate(a);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System.out.println(ans);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45" dur="indefinite" restart="never" nodeType="tmRoot">
          <p:childTnLst>
            <p:seq>
              <p:cTn id="146" dur="indefinite" nodeType="mainSeq">
                <p:childTnLst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1752480" y="10171080"/>
            <a:ext cx="1958544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V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Подаване на функция като параметър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Подаване на функция като параметър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1176480" y="3114360"/>
            <a:ext cx="21924000" cy="85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Функциите в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java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могат да се подават като параметри на метод: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38" name="CustomShape 3"/>
          <p:cNvSpPr/>
          <p:nvPr/>
        </p:nvSpPr>
        <p:spPr>
          <a:xfrm>
            <a:off x="1185120" y="4698720"/>
            <a:ext cx="15121080" cy="16246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operation(int number,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Function&lt;Integer, Integer&gt; function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function.apply(number);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39" name="CustomShape 4"/>
          <p:cNvSpPr/>
          <p:nvPr/>
        </p:nvSpPr>
        <p:spPr>
          <a:xfrm>
            <a:off x="1173240" y="6908400"/>
            <a:ext cx="12157920" cy="26478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a = 5;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b = operation(a, number -&gt; number * 5);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//b = 25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c = operation(a, number -&gt; number - 3);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 //c = 2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d = operation(b, number -&gt; number % 2);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 //d = 1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1" dur="indefinite" restart="never" nodeType="tmRoot">
          <p:childTnLst>
            <p:seq>
              <p:cTn id="152" dur="indefinite" nodeType="mainSeq">
                <p:childTnLst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Подаване на функция като параметър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Задача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7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 – Филтър по възраст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1178640" y="4010040"/>
            <a:ext cx="21924000" cy="450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прочете поредица от имена и години на различни хора (формата е </a:t>
            </a:r>
            <a:br/>
            <a:r>
              <a:rPr b="1" lang="bg-BG" sz="3600" spc="-1" strike="noStrike">
                <a:solidFill>
                  <a:srgbClr val="24274c"/>
                </a:solidFill>
                <a:latin typeface="Century Gothic"/>
              </a:rPr>
              <a:t>име години, име години, име години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);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отпечатат имената на всички хора, чиято възраст е по-малка от 2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5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години;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За целта трябва да се създадат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Predicate,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който ще проверява възрастта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,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и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Consumer,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 чиято задача ще бъде принтирането на конзолата;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Създадените функции трябва да се подадат на метод, който с тяхна помощ да обработи данните.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43" name="CustomShape 4"/>
          <p:cNvSpPr/>
          <p:nvPr/>
        </p:nvSpPr>
        <p:spPr>
          <a:xfrm>
            <a:off x="11053080" y="11467440"/>
            <a:ext cx="2207880" cy="162468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Izdislav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Maria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Gosho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44" name="CustomShape 5"/>
          <p:cNvSpPr/>
          <p:nvPr/>
        </p:nvSpPr>
        <p:spPr>
          <a:xfrm>
            <a:off x="7486920" y="8580240"/>
            <a:ext cx="9340920" cy="5774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Pesho</a:t>
            </a:r>
            <a:r>
              <a:rPr b="1" lang="bg-BG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32</a:t>
            </a:r>
            <a:r>
              <a:rPr b="1" lang="bg-BG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, </a:t>
            </a:r>
            <a:r>
              <a:rPr b="1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Gosho</a:t>
            </a:r>
            <a:r>
              <a:rPr b="1" lang="bg-BG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18</a:t>
            </a:r>
            <a:r>
              <a:rPr b="1" lang="bg-BG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, </a:t>
            </a:r>
            <a:r>
              <a:rPr b="1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Radka</a:t>
            </a:r>
            <a:r>
              <a:rPr b="1" lang="bg-BG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29</a:t>
            </a:r>
            <a:r>
              <a:rPr b="1" lang="bg-BG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, </a:t>
            </a:r>
            <a:r>
              <a:rPr b="1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Maria</a:t>
            </a:r>
            <a:r>
              <a:rPr b="1" lang="bg-BG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20</a:t>
            </a:r>
            <a:r>
              <a:rPr b="1" lang="bg-BG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, </a:t>
            </a:r>
            <a:r>
              <a:rPr b="1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Izdislav</a:t>
            </a:r>
            <a:r>
              <a:rPr b="1" lang="bg-BG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16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45" name="CustomShape 6"/>
          <p:cNvSpPr/>
          <p:nvPr/>
        </p:nvSpPr>
        <p:spPr>
          <a:xfrm>
            <a:off x="11797560" y="9595080"/>
            <a:ext cx="719280" cy="165636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0f4fa"/>
          </a:solidFill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7" dur="indefinite" restart="never" nodeType="tmRoot">
          <p:childTnLst>
            <p:seq>
              <p:cTn id="158" dur="indefinite" nodeType="mainSeq">
                <p:childTnLst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1752480" y="10171080"/>
            <a:ext cx="1958544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VI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Референции към метод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Референции към метод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Референции към метод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49" name="CustomShape 3"/>
          <p:cNvSpPr/>
          <p:nvPr/>
        </p:nvSpPr>
        <p:spPr>
          <a:xfrm>
            <a:off x="1178640" y="4010040"/>
            <a:ext cx="21924000" cy="450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Реферират към методи на функционален интерфейс;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Компактна форма на ламбда израз;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Съществуват три вида: референция към статичен метод, референция към метод от инстанция и референция към конструктор.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Референции към метод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51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Референция към статичен метод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52" name="CustomShape 3"/>
          <p:cNvSpPr/>
          <p:nvPr/>
        </p:nvSpPr>
        <p:spPr>
          <a:xfrm>
            <a:off x="1176480" y="3977640"/>
            <a:ext cx="7658280" cy="5774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ContainingClass::staticMethodName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53" name="CustomShape 4"/>
          <p:cNvSpPr/>
          <p:nvPr/>
        </p:nvSpPr>
        <p:spPr>
          <a:xfrm>
            <a:off x="1176480" y="5138640"/>
            <a:ext cx="14256720" cy="691416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@FunctionalInterface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interface Sayable{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void say();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 class MethodReference 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 static void saySomething(){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    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System.out.println("Hello, this is static method.");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 static void main(String[] args) 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    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Sayable sayable = MethodReference::saySomething;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    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sayable.say();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67" dur="indefinite" restart="never" nodeType="tmRoot">
          <p:childTnLst>
            <p:seq>
              <p:cTn id="168" dur="indefinite" nodeType="mainSeq">
                <p:childTnLst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Референции към метод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55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Референция към метод от инстанция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56" name="CustomShape 3"/>
          <p:cNvSpPr/>
          <p:nvPr/>
        </p:nvSpPr>
        <p:spPr>
          <a:xfrm>
            <a:off x="1176480" y="3977640"/>
            <a:ext cx="8496360" cy="5774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containingObject::instanceMethodName 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57" name="CustomShape 4"/>
          <p:cNvSpPr/>
          <p:nvPr/>
        </p:nvSpPr>
        <p:spPr>
          <a:xfrm>
            <a:off x="1176480" y="5138640"/>
            <a:ext cx="18145440" cy="83761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@FunctionalInterface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interface Sayable{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void say();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 class InstanceMethodReference 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 void saySomething(){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System.out.println("Hello, this is non-static method.");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 static void main(String[] args) 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InstanceMethodReference methodReference = new InstanceMethodReference();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Sayable sayable = methodReference::saySomething;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sayable.say();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Sayable sayable2 = new InstanceMethodReference()::saySomething;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sayable2.say();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  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7" dur="indefinite" restart="never" nodeType="tmRoot">
          <p:childTnLst>
            <p:seq>
              <p:cTn id="178" dur="indefinite" nodeType="mainSeq">
                <p:childTnLst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1752480" y="10171080"/>
            <a:ext cx="1015236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I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Ламбда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изрази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Референции към метод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5400" spc="-1" strike="noStrike">
                <a:solidFill>
                  <a:srgbClr val="17aca9"/>
                </a:solidFill>
                <a:latin typeface="Century Gothic"/>
              </a:rPr>
              <a:t>Референция към конструктор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60" name="CustomShape 3"/>
          <p:cNvSpPr/>
          <p:nvPr/>
        </p:nvSpPr>
        <p:spPr>
          <a:xfrm>
            <a:off x="1176480" y="3829680"/>
            <a:ext cx="3959640" cy="5774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ClassName::new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61" name="CustomShape 4"/>
          <p:cNvSpPr/>
          <p:nvPr/>
        </p:nvSpPr>
        <p:spPr>
          <a:xfrm>
            <a:off x="1176480" y="4842720"/>
            <a:ext cx="14256720" cy="837648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@FunctionalInterface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interface Messageable{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Message getMessage(String msg);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class Message{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Message(String msg){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System.out.print(msg);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 class ConstructorReference 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 static void main(String[] args) {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Messageable hello = Message::new;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hello.getMessage("Hello");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    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  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  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87" dur="indefinite" restart="never" nodeType="tmRoot">
          <p:childTnLst>
            <p:seq>
              <p:cTn id="188" dur="indefinite" nodeType="mainSeq">
                <p:childTnLst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Референции към метод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Задача 8 – ДДС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v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3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64" name="CustomShape 3"/>
          <p:cNvSpPr/>
          <p:nvPr/>
        </p:nvSpPr>
        <p:spPr>
          <a:xfrm>
            <a:off x="1178640" y="4010040"/>
            <a:ext cx="21924000" cy="68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Да се редактира задача 2 като за целта се използва референция към статичен метод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65" name="CustomShape 4"/>
          <p:cNvSpPr/>
          <p:nvPr/>
        </p:nvSpPr>
        <p:spPr>
          <a:xfrm>
            <a:off x="8809200" y="6498720"/>
            <a:ext cx="6048000" cy="6015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5, 10, 15, 20, 63, 85, 128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66" name="CustomShape 5"/>
          <p:cNvSpPr/>
          <p:nvPr/>
        </p:nvSpPr>
        <p:spPr>
          <a:xfrm>
            <a:off x="8206560" y="7991640"/>
            <a:ext cx="7253280" cy="6015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6, 12, 18, 24, 75.6, 102, 153.6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67" name="CustomShape 6"/>
          <p:cNvSpPr/>
          <p:nvPr/>
        </p:nvSpPr>
        <p:spPr>
          <a:xfrm rot="16200000">
            <a:off x="11490480" y="7283160"/>
            <a:ext cx="685080" cy="534240"/>
          </a:xfrm>
          <a:prstGeom prst="leftArrow">
            <a:avLst>
              <a:gd name="adj1" fmla="val 50000"/>
              <a:gd name="adj2" fmla="val 44685"/>
            </a:avLst>
          </a:prstGeom>
          <a:solidFill>
            <a:srgbClr val="17aca9"/>
          </a:solidFill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7" dur="indefinite" restart="never" nodeType="tmRoot">
          <p:childTnLst>
            <p:seq>
              <p:cTn id="198" dur="indefinite" nodeType="mainSeq">
                <p:childTnLst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Литература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1381320" y="3725280"/>
            <a:ext cx="21756600" cy="918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"/>
              </a:rPr>
              <a:t>https://www.geeksforgeeks.org/functional-programming-in-java-with-examples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2"/>
              </a:rPr>
              <a:t>/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3"/>
              </a:rPr>
              <a:t>http://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4"/>
              </a:rPr>
              <a:t>tutorials.jenkov.com/java-functional-programming/index.html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5"/>
              </a:rPr>
              <a:t>http://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6"/>
              </a:rPr>
              <a:t>tutorials.jenkov.com/java/lambda-expressions.html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7"/>
              </a:rPr>
              <a:t>http://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8"/>
              </a:rPr>
              <a:t>www.java2s.com/Tutorials/Java/Java_Lambda/index.htm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9"/>
              </a:rPr>
              <a:t>https://www.geeksforgeeks.org/functional-interfaces-java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0"/>
              </a:rPr>
              <a:t>/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1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2"/>
              </a:rPr>
              <a:t>www.javatpoint.com/java-8-method-reference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Ламбда изрази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Ламбда изрази (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lambda expressions)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27" name="CustomShape 3"/>
          <p:cNvSpPr/>
          <p:nvPr/>
        </p:nvSpPr>
        <p:spPr>
          <a:xfrm>
            <a:off x="1178640" y="4010040"/>
            <a:ext cx="20447280" cy="29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000000"/>
                </a:solidFill>
                <a:latin typeface="Century Gothic"/>
              </a:rPr>
              <a:t>Функци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</a:rPr>
              <a:t>и</a:t>
            </a:r>
            <a:r>
              <a:rPr b="0" lang="ru-RU" sz="3600" spc="-1" strike="noStrike">
                <a:solidFill>
                  <a:srgbClr val="000000"/>
                </a:solidFill>
                <a:latin typeface="Century Gothic"/>
              </a:rPr>
              <a:t> без име, с параметри и тяло;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000000"/>
                </a:solidFill>
                <a:latin typeface="Century Gothic"/>
              </a:rPr>
              <a:t>Въведени в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</a:rPr>
              <a:t>Java 8;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000000"/>
                </a:solidFill>
                <a:latin typeface="Century Gothic"/>
              </a:rPr>
              <a:t>Означават се с </a:t>
            </a:r>
            <a:r>
              <a:rPr b="1" lang="ru-RU" sz="3600" spc="-1" strike="noStrike">
                <a:solidFill>
                  <a:srgbClr val="000000"/>
                </a:solidFill>
                <a:latin typeface="Consolas"/>
              </a:rPr>
              <a:t>-&gt;</a:t>
            </a:r>
            <a:r>
              <a:rPr b="0" lang="ru-RU" sz="3600" spc="-1" strike="noStrike">
                <a:solidFill>
                  <a:srgbClr val="000000"/>
                </a:solidFill>
                <a:latin typeface="Century Gothic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</a:rPr>
              <a:t>Ако входните параметри са повече от един, те трябва да бъдат оградени със скоби.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</p:txBody>
      </p:sp>
      <p:sp>
        <p:nvSpPr>
          <p:cNvPr id="128" name="CustomShape 4"/>
          <p:cNvSpPr/>
          <p:nvPr/>
        </p:nvSpPr>
        <p:spPr>
          <a:xfrm>
            <a:off x="1824480" y="9619560"/>
            <a:ext cx="7381800" cy="5774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a -&gt; System.out.println(a);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29" name="CustomShape 5"/>
          <p:cNvSpPr/>
          <p:nvPr/>
        </p:nvSpPr>
        <p:spPr>
          <a:xfrm>
            <a:off x="9998640" y="9407880"/>
            <a:ext cx="2807640" cy="1007280"/>
          </a:xfrm>
          <a:prstGeom prst="wedgeRectCallout">
            <a:avLst>
              <a:gd name="adj1" fmla="val -70993"/>
              <a:gd name="adj2" fmla="val -1692"/>
            </a:avLst>
          </a:prstGeom>
          <a:solidFill>
            <a:srgbClr val="f0f4fa"/>
          </a:solidFill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bg-BG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Правилно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30" name="CustomShape 6"/>
          <p:cNvSpPr/>
          <p:nvPr/>
        </p:nvSpPr>
        <p:spPr>
          <a:xfrm>
            <a:off x="16594200" y="2869560"/>
            <a:ext cx="3402360" cy="313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l-GR" sz="20000" spc="-1" strike="noStrike">
                <a:solidFill>
                  <a:srgbClr val="17aca9"/>
                </a:solidFill>
                <a:latin typeface="Consolas"/>
                <a:ea typeface="DejaVu Sans"/>
              </a:rPr>
              <a:t>λ</a:t>
            </a:r>
            <a:endParaRPr b="0" lang="en-US" sz="20000" spc="-1" strike="noStrike">
              <a:latin typeface="Arial"/>
            </a:endParaRPr>
          </a:p>
        </p:txBody>
      </p:sp>
      <p:sp>
        <p:nvSpPr>
          <p:cNvPr id="131" name="CustomShape 7"/>
          <p:cNvSpPr/>
          <p:nvPr/>
        </p:nvSpPr>
        <p:spPr>
          <a:xfrm>
            <a:off x="1836360" y="12220560"/>
            <a:ext cx="7381800" cy="5774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(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a, b) -&gt; { return a + b; 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2" name="CustomShape 8"/>
          <p:cNvSpPr/>
          <p:nvPr/>
        </p:nvSpPr>
        <p:spPr>
          <a:xfrm>
            <a:off x="1824480" y="10920240"/>
            <a:ext cx="7381800" cy="5774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(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a, b) -&gt; a + b;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3" name="CustomShape 9"/>
          <p:cNvSpPr/>
          <p:nvPr/>
        </p:nvSpPr>
        <p:spPr>
          <a:xfrm>
            <a:off x="1824480" y="7018560"/>
            <a:ext cx="7381800" cy="5774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() -&gt; System.out.println(“Hi!”);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4" name="CustomShape 10"/>
          <p:cNvSpPr/>
          <p:nvPr/>
        </p:nvSpPr>
        <p:spPr>
          <a:xfrm>
            <a:off x="1836360" y="8319240"/>
            <a:ext cx="7381800" cy="5774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(a) -&gt; System.out.println(a);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5" name="CustomShape 11"/>
          <p:cNvSpPr/>
          <p:nvPr/>
        </p:nvSpPr>
        <p:spPr>
          <a:xfrm>
            <a:off x="14604480" y="7918200"/>
            <a:ext cx="7381800" cy="5774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() </a:t>
            </a:r>
            <a:r>
              <a:rPr b="1" lang="bg-BG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=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&gt;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System.out.println(“Hi!”);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6" name="CustomShape 12"/>
          <p:cNvSpPr/>
          <p:nvPr/>
        </p:nvSpPr>
        <p:spPr>
          <a:xfrm>
            <a:off x="14857920" y="9261720"/>
            <a:ext cx="2375640" cy="1007280"/>
          </a:xfrm>
          <a:prstGeom prst="wedgeRectCallout">
            <a:avLst>
              <a:gd name="adj1" fmla="val 40684"/>
              <a:gd name="adj2" fmla="val -123494"/>
            </a:avLst>
          </a:prstGeom>
          <a:solidFill>
            <a:srgbClr val="f0f4fa"/>
          </a:solidFill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bg-BG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Грешно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Ламбда изрази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Задача 1 – сортиране на четните числа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39" name="CustomShape 3"/>
          <p:cNvSpPr/>
          <p:nvPr/>
        </p:nvSpPr>
        <p:spPr>
          <a:xfrm>
            <a:off x="1178640" y="4010040"/>
            <a:ext cx="20447280" cy="21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000000"/>
                </a:solidFill>
                <a:latin typeface="Century Gothic"/>
              </a:rPr>
              <a:t>Да се прочетат числа от конзолата;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000000"/>
                </a:solidFill>
                <a:latin typeface="Century Gothic"/>
              </a:rPr>
              <a:t>Да се отпечатат четните числа;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000000"/>
                </a:solidFill>
                <a:latin typeface="Century Gothic"/>
              </a:rPr>
              <a:t>Да се отпечатат четните числа, сортирани във възходящ ред.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40" name="CustomShape 4"/>
          <p:cNvSpPr/>
          <p:nvPr/>
        </p:nvSpPr>
        <p:spPr>
          <a:xfrm>
            <a:off x="8521200" y="7650720"/>
            <a:ext cx="6677280" cy="6015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4, 2, 1, 3, 5, 7, 1, 4, 2, 12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1" name="CustomShape 5"/>
          <p:cNvSpPr/>
          <p:nvPr/>
        </p:nvSpPr>
        <p:spPr>
          <a:xfrm>
            <a:off x="10167840" y="9120240"/>
            <a:ext cx="3383640" cy="6015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4, 2, 4, 2, 12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2" name="CustomShape 6"/>
          <p:cNvSpPr/>
          <p:nvPr/>
        </p:nvSpPr>
        <p:spPr>
          <a:xfrm rot="16200000">
            <a:off x="11517120" y="8423280"/>
            <a:ext cx="685080" cy="534240"/>
          </a:xfrm>
          <a:prstGeom prst="leftArrow">
            <a:avLst>
              <a:gd name="adj1" fmla="val 50000"/>
              <a:gd name="adj2" fmla="val 44685"/>
            </a:avLst>
          </a:prstGeom>
          <a:solidFill>
            <a:srgbClr val="17aca9"/>
          </a:solidFill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7"/>
          <p:cNvSpPr/>
          <p:nvPr/>
        </p:nvSpPr>
        <p:spPr>
          <a:xfrm>
            <a:off x="10167840" y="10615320"/>
            <a:ext cx="3383640" cy="6015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sv-SE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2, 2, 4, 4, 12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4" name="CustomShape 8"/>
          <p:cNvSpPr/>
          <p:nvPr/>
        </p:nvSpPr>
        <p:spPr>
          <a:xfrm rot="16200000">
            <a:off x="11517120" y="9905400"/>
            <a:ext cx="685080" cy="534240"/>
          </a:xfrm>
          <a:prstGeom prst="leftArrow">
            <a:avLst>
              <a:gd name="adj1" fmla="val 50000"/>
              <a:gd name="adj2" fmla="val 44685"/>
            </a:avLst>
          </a:prstGeom>
          <a:solidFill>
            <a:srgbClr val="17aca9"/>
          </a:solidFill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7" dur="indefinite" restart="never" nodeType="tmRoot">
          <p:childTnLst>
            <p:seq>
              <p:cTn id="28" dur="indefinite" nodeType="mainSeq">
                <p:childTnLst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1752480" y="10171080"/>
            <a:ext cx="849564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</a:rPr>
              <a:t>II -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</a:rPr>
              <a:t>Функции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Функции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1176480" y="2323800"/>
            <a:ext cx="21926160" cy="172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Функциите като първокласни обекти (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Functions as First Class Objects)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48" name="CustomShape 3"/>
          <p:cNvSpPr/>
          <p:nvPr/>
        </p:nvSpPr>
        <p:spPr>
          <a:xfrm>
            <a:off x="1178640" y="4554360"/>
            <a:ext cx="19812600" cy="29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Във функционалното програмиране функциите са първокласни обекти;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От тях може да се създават инстанции;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Методите в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java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не са първокласни обекти и не могат да се инстанцират.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Функции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Чисти функции/методи (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p</a:t>
            </a:r>
            <a:r>
              <a:rPr b="1" lang="en-GB" sz="5400" spc="-1" strike="noStrike">
                <a:solidFill>
                  <a:srgbClr val="17aca9"/>
                </a:solidFill>
                <a:latin typeface="Century Gothic"/>
              </a:rPr>
              <a:t>ure functions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/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methods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51" name="CustomShape 3"/>
          <p:cNvSpPr/>
          <p:nvPr/>
        </p:nvSpPr>
        <p:spPr>
          <a:xfrm>
            <a:off x="1178640" y="4010040"/>
            <a:ext cx="19812600" cy="29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Изпълнението на функцията/метода няма странични ефекти;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Върнатия резултат зависи само от подадените параметри.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52" name="CustomShape 4"/>
          <p:cNvSpPr/>
          <p:nvPr/>
        </p:nvSpPr>
        <p:spPr>
          <a:xfrm>
            <a:off x="1824480" y="6953040"/>
            <a:ext cx="7381800" cy="155232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int sum(int a, int b)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a + b;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 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53" name="CustomShape 5"/>
          <p:cNvSpPr/>
          <p:nvPr/>
        </p:nvSpPr>
        <p:spPr>
          <a:xfrm>
            <a:off x="13417560" y="6214320"/>
            <a:ext cx="7862040" cy="301464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private int value = 0;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int add(int nextValue) { 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this.value += nextValue; 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this.value;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 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54" name="CustomShape 6"/>
          <p:cNvSpPr/>
          <p:nvPr/>
        </p:nvSpPr>
        <p:spPr>
          <a:xfrm>
            <a:off x="7551000" y="9261360"/>
            <a:ext cx="3311640" cy="1007280"/>
          </a:xfrm>
          <a:prstGeom prst="wedgeRectCallout">
            <a:avLst>
              <a:gd name="adj1" fmla="val -39767"/>
              <a:gd name="adj2" fmla="val -118311"/>
            </a:avLst>
          </a:prstGeom>
          <a:solidFill>
            <a:srgbClr val="f0f4fa"/>
          </a:solidFill>
          <a:ln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bg-BG" sz="3600" spc="-1" strike="noStrike">
                <a:solidFill>
                  <a:srgbClr val="17aca9"/>
                </a:solidFill>
                <a:latin typeface="Calibri"/>
                <a:ea typeface="DejaVu Sans"/>
              </a:rPr>
              <a:t>Чист метод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5" dur="indefinite" restart="never" nodeType="tmRoot">
          <p:childTnLst>
            <p:seq>
              <p:cTn id="46" dur="indefinite" nodeType="mainSeq">
                <p:childTnLst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Функции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Функции от висок клас (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higher order functions)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57" name="CustomShape 3"/>
          <p:cNvSpPr/>
          <p:nvPr/>
        </p:nvSpPr>
        <p:spPr>
          <a:xfrm>
            <a:off x="1178640" y="4010040"/>
            <a:ext cx="19812600" cy="29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Функцията приема една или повече функции като параметър</a:t>
            </a:r>
            <a:br/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br/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	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24274c"/>
                </a:solidFill>
                <a:latin typeface="Century Gothic"/>
              </a:rPr>
              <a:t>Функцията връща друга функция като резултат.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58" name="CustomShape 4"/>
          <p:cNvSpPr/>
          <p:nvPr/>
        </p:nvSpPr>
        <p:spPr>
          <a:xfrm>
            <a:off x="1177200" y="7218720"/>
            <a:ext cx="20953080" cy="35020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&lt;T&gt; IFactory&lt;T&gt; createFactory(IProducer&lt;T&gt; producer, IConfigurator&lt;T&gt; configurator)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() -&gt; {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T instance = producer.produce();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configurator.configure(instance);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instance;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 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59" name="CustomShape 5"/>
          <p:cNvSpPr/>
          <p:nvPr/>
        </p:nvSpPr>
        <p:spPr>
          <a:xfrm>
            <a:off x="2832480" y="4859640"/>
            <a:ext cx="1510560" cy="58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ru-RU" sz="3600" spc="-1" strike="noStrike">
                <a:solidFill>
                  <a:srgbClr val="24274c"/>
                </a:solidFill>
                <a:latin typeface="Century Gothic"/>
              </a:rPr>
              <a:t>ИЛИ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5" dur="indefinite" restart="never" nodeType="tmRoot">
          <p:childTnLst>
            <p:seq>
              <p:cTn id="56" dur="indefinite" nodeType="mainSeq">
                <p:childTnLst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21668ED7CE2947A5C4EF74C5B87960" ma:contentTypeVersion="13" ma:contentTypeDescription="Create a new document." ma:contentTypeScope="" ma:versionID="06e3e625c2195048dec7dbd327b06432">
  <xsd:schema xmlns:xsd="http://www.w3.org/2001/XMLSchema" xmlns:xs="http://www.w3.org/2001/XMLSchema" xmlns:p="http://schemas.microsoft.com/office/2006/metadata/properties" xmlns:ns2="ce7cb259-4be8-4f41-acff-2f50e1a0e99f" xmlns:ns3="04f1320e-3683-46eb-9534-d57bd5bddc8a" targetNamespace="http://schemas.microsoft.com/office/2006/metadata/properties" ma:root="true" ma:fieldsID="48d85de984b0e9550367ee897b09c34f" ns2:_="" ns3:_="">
    <xsd:import namespace="ce7cb259-4be8-4f41-acff-2f50e1a0e99f"/>
    <xsd:import namespace="04f1320e-3683-46eb-9534-d57bd5bddc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7cb259-4be8-4f41-acff-2f50e1a0e9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f1320e-3683-46eb-9534-d57bd5bddc8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0DB4B2E-0E5F-4C4E-8F25-9552195398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7cb259-4be8-4f41-acff-2f50e1a0e99f"/>
    <ds:schemaRef ds:uri="04f1320e-3683-46eb-9534-d57bd5bddc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271AC9C-EF2C-4B3E-8902-BEA9EB89C8A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3084808-F730-4109-BCDA-689F7CB7AA11}">
  <ds:schemaRefs>
    <ds:schemaRef ds:uri="04f1320e-3683-46eb-9534-d57bd5bddc8a"/>
    <ds:schemaRef ds:uri="http://purl.org/dc/terms/"/>
    <ds:schemaRef ds:uri="http://schemas.openxmlformats.org/package/2006/metadata/core-properties"/>
    <ds:schemaRef ds:uri="ce7cb259-4be8-4f41-acff-2f50e1a0e99f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71732</TotalTime>
  <Application>LibreOffice/7.0.6.2$Windows_X86_64 LibreOffice_project/144abb84a525d8e30c9dbbefa69cbbf2d8d4ae3b</Application>
  <AppVersion>15.0000</AppVersion>
  <Words>1951</Words>
  <Paragraphs>283</Paragraphs>
  <Company>SPecialiST RePack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2015-06-18T17:56:23Z</dcterms:created>
  <dc:creator>a.milev@proxiad.com</dc:creator>
  <dc:description/>
  <dc:language>en-US</dc:language>
  <cp:lastModifiedBy/>
  <dcterms:modified xsi:type="dcterms:W3CDTF">2022-05-30T18:30:56Z</dcterms:modified>
  <cp:revision>3156</cp:revision>
  <dc:subject/>
  <dc:title>Proxiad PowerPoint 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0x0101009021668ED7CE2947A5C4EF74C5B87960</vt:lpwstr>
  </property>
  <property fmtid="{D5CDD505-2E9C-101B-9397-08002B2CF9AE}" pid="3" name="PresentationFormat">
    <vt:lpwstr>Custom</vt:lpwstr>
  </property>
  <property fmtid="{D5CDD505-2E9C-101B-9397-08002B2CF9AE}" pid="4" name="Slides">
    <vt:i4>33</vt:i4>
  </property>
</Properties>
</file>